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AC4CEAE8-FEDD-49DB-B7F7-49316C685F6E}" type="datetimeFigureOut">
              <a:rPr lang="fr-FR" smtClean="0"/>
              <a:t>20/03/2020</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132250B0-19D0-4E36-B128-8FC085DF7541}"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C4CEAE8-FEDD-49DB-B7F7-49316C685F6E}" type="datetimeFigureOut">
              <a:rPr lang="fr-FR" smtClean="0"/>
              <a:t>20/03/2020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2250B0-19D0-4E36-B128-8FC085DF7541}"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C4CEAE8-FEDD-49DB-B7F7-49316C685F6E}" type="datetimeFigureOut">
              <a:rPr lang="fr-FR" smtClean="0"/>
              <a:t>20/03/2020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2250B0-19D0-4E36-B128-8FC085DF7541}"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AC4CEAE8-FEDD-49DB-B7F7-49316C685F6E}" type="datetimeFigureOut">
              <a:rPr lang="fr-FR" smtClean="0"/>
              <a:t>20/03/2020</a:t>
            </a:fld>
            <a:endParaRPr lang="fr-FR"/>
          </a:p>
        </p:txBody>
      </p:sp>
      <p:sp>
        <p:nvSpPr>
          <p:cNvPr id="9" name="Espace réservé du numéro de diapositive 8"/>
          <p:cNvSpPr>
            <a:spLocks noGrp="1"/>
          </p:cNvSpPr>
          <p:nvPr>
            <p:ph type="sldNum" sz="quarter" idx="15"/>
          </p:nvPr>
        </p:nvSpPr>
        <p:spPr/>
        <p:txBody>
          <a:bodyPr rtlCol="0"/>
          <a:lstStyle/>
          <a:p>
            <a:fld id="{132250B0-19D0-4E36-B128-8FC085DF7541}" type="slidenum">
              <a:rPr lang="fr-FR" smtClean="0"/>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AC4CEAE8-FEDD-49DB-B7F7-49316C685F6E}" type="datetimeFigureOut">
              <a:rPr lang="fr-FR" smtClean="0"/>
              <a:t>20/03/2020</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132250B0-19D0-4E36-B128-8FC085DF7541}"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AC4CEAE8-FEDD-49DB-B7F7-49316C685F6E}" type="datetimeFigureOut">
              <a:rPr lang="fr-FR" smtClean="0"/>
              <a:t>20/03/2020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2250B0-19D0-4E36-B128-8FC085DF7541}" type="slidenum">
              <a:rPr lang="fr-FR" smtClean="0"/>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AC4CEAE8-FEDD-49DB-B7F7-49316C685F6E}" type="datetimeFigureOut">
              <a:rPr lang="fr-FR" smtClean="0"/>
              <a:t>20/03/2020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32250B0-19D0-4E36-B128-8FC085DF7541}" type="slidenum">
              <a:rPr lang="fr-FR" smtClean="0"/>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AC4CEAE8-FEDD-49DB-B7F7-49316C685F6E}" type="datetimeFigureOut">
              <a:rPr lang="fr-FR" smtClean="0"/>
              <a:t>20/03/2020</a:t>
            </a:fld>
            <a:endParaRPr lang="fr-FR"/>
          </a:p>
        </p:txBody>
      </p:sp>
      <p:sp>
        <p:nvSpPr>
          <p:cNvPr id="7" name="Espace réservé du numéro de diapositive 6"/>
          <p:cNvSpPr>
            <a:spLocks noGrp="1"/>
          </p:cNvSpPr>
          <p:nvPr>
            <p:ph type="sldNum" sz="quarter" idx="11"/>
          </p:nvPr>
        </p:nvSpPr>
        <p:spPr/>
        <p:txBody>
          <a:bodyPr rtlCol="0"/>
          <a:lstStyle/>
          <a:p>
            <a:fld id="{132250B0-19D0-4E36-B128-8FC085DF7541}" type="slidenum">
              <a:rPr lang="fr-FR" smtClean="0"/>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C4CEAE8-FEDD-49DB-B7F7-49316C685F6E}" type="datetimeFigureOut">
              <a:rPr lang="fr-FR" smtClean="0"/>
              <a:t>20/03/2020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32250B0-19D0-4E36-B128-8FC085DF7541}"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AC4CEAE8-FEDD-49DB-B7F7-49316C685F6E}" type="datetimeFigureOut">
              <a:rPr lang="fr-FR" smtClean="0"/>
              <a:t>20/03/2020</a:t>
            </a:fld>
            <a:endParaRPr lang="fr-FR"/>
          </a:p>
        </p:txBody>
      </p:sp>
      <p:sp>
        <p:nvSpPr>
          <p:cNvPr id="22" name="Espace réservé du numéro de diapositive 21"/>
          <p:cNvSpPr>
            <a:spLocks noGrp="1"/>
          </p:cNvSpPr>
          <p:nvPr>
            <p:ph type="sldNum" sz="quarter" idx="15"/>
          </p:nvPr>
        </p:nvSpPr>
        <p:spPr/>
        <p:txBody>
          <a:bodyPr rtlCol="0"/>
          <a:lstStyle/>
          <a:p>
            <a:fld id="{132250B0-19D0-4E36-B128-8FC085DF7541}" type="slidenum">
              <a:rPr lang="fr-FR" smtClean="0"/>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AC4CEAE8-FEDD-49DB-B7F7-49316C685F6E}" type="datetimeFigureOut">
              <a:rPr lang="fr-FR" smtClean="0"/>
              <a:t>20/03/2020</a:t>
            </a:fld>
            <a:endParaRPr lang="fr-FR"/>
          </a:p>
        </p:txBody>
      </p:sp>
      <p:sp>
        <p:nvSpPr>
          <p:cNvPr id="18" name="Espace réservé du numéro de diapositive 17"/>
          <p:cNvSpPr>
            <a:spLocks noGrp="1"/>
          </p:cNvSpPr>
          <p:nvPr>
            <p:ph type="sldNum" sz="quarter" idx="11"/>
          </p:nvPr>
        </p:nvSpPr>
        <p:spPr/>
        <p:txBody>
          <a:bodyPr rtlCol="0"/>
          <a:lstStyle/>
          <a:p>
            <a:fld id="{132250B0-19D0-4E36-B128-8FC085DF7541}" type="slidenum">
              <a:rPr lang="fr-FR" smtClean="0"/>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C4CEAE8-FEDD-49DB-B7F7-49316C685F6E}" type="datetimeFigureOut">
              <a:rPr lang="fr-FR" smtClean="0"/>
              <a:t>20/03/2020</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32250B0-19D0-4E36-B128-8FC085DF7541}"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850106"/>
          </a:xfrm>
        </p:spPr>
        <p:txBody>
          <a:bodyPr>
            <a:normAutofit/>
          </a:bodyPr>
          <a:lstStyle/>
          <a:p>
            <a:pPr algn="ctr"/>
            <a:r>
              <a:rPr lang="ar-MA" sz="3200" b="1" dirty="0">
                <a:solidFill>
                  <a:schemeClr val="tx1"/>
                </a:solidFill>
              </a:rPr>
              <a:t>مراقبة دستورية القوانين </a:t>
            </a:r>
            <a:endParaRPr lang="fr-FR" sz="3200" dirty="0">
              <a:solidFill>
                <a:schemeClr val="tx1"/>
              </a:solidFill>
            </a:endParaRPr>
          </a:p>
        </p:txBody>
      </p:sp>
      <p:sp>
        <p:nvSpPr>
          <p:cNvPr id="3" name="Espace réservé du contenu 2"/>
          <p:cNvSpPr>
            <a:spLocks noGrp="1"/>
          </p:cNvSpPr>
          <p:nvPr>
            <p:ph sz="quarter" idx="1"/>
          </p:nvPr>
        </p:nvSpPr>
        <p:spPr/>
        <p:txBody>
          <a:bodyPr>
            <a:normAutofit/>
          </a:bodyPr>
          <a:lstStyle/>
          <a:p>
            <a:pPr algn="r"/>
            <a:r>
              <a:rPr lang="ar-MA" sz="3600" dirty="0"/>
              <a:t>نظرا لتقييد الدستور لسلطة الحاكمين فإن هؤلاء قد ينزعون لخرقه بإصدار تشريعات مخالفة </a:t>
            </a:r>
            <a:r>
              <a:rPr lang="ar-MA" sz="3600" dirty="0" err="1"/>
              <a:t>لأحكامه.</a:t>
            </a:r>
            <a:r>
              <a:rPr lang="ar-MA" sz="3600" dirty="0"/>
              <a:t> ولضمان احترام سمو الدستور، فإن المشرع الدستوري يقيم مراقبة لدستورية </a:t>
            </a:r>
            <a:r>
              <a:rPr lang="ar-MA" sz="3600" dirty="0" err="1"/>
              <a:t>القوانين.</a:t>
            </a:r>
            <a:r>
              <a:rPr lang="ar-MA" sz="3600" dirty="0"/>
              <a:t> وهذه المراقبة الموجودة في الدساتير الصلبة دون المرنة لها عدة غايات وتتم بطرق سياسية وقضائية متنوعة بتنوع الأنظمة الدستورية.</a:t>
            </a:r>
            <a:endParaRPr lang="fr-FR" sz="3600" dirty="0"/>
          </a:p>
        </p:txBody>
      </p:sp>
      <p:sp>
        <p:nvSpPr>
          <p:cNvPr id="4" name="Espace réservé du numéro de diapositive 3"/>
          <p:cNvSpPr>
            <a:spLocks noGrp="1"/>
          </p:cNvSpPr>
          <p:nvPr>
            <p:ph type="sldNum" sz="quarter" idx="15"/>
          </p:nvPr>
        </p:nvSpPr>
        <p:spPr>
          <a:xfrm>
            <a:off x="8129016" y="5734050"/>
            <a:ext cx="609600" cy="521208"/>
          </a:xfrm>
          <a:prstGeom prst="rect">
            <a:avLst/>
          </a:prstGeom>
        </p:spPr>
        <p:txBody>
          <a:bodyPr/>
          <a:lstStyle/>
          <a:p>
            <a:fld id="{B78A7945-575E-4CDB-99DC-3C44E809C41F}" type="slidenum">
              <a:rPr lang="fr-FR" smtClean="0"/>
              <a:t>1</a:t>
            </a:fld>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922114"/>
          </a:xfrm>
        </p:spPr>
        <p:txBody>
          <a:bodyPr/>
          <a:lstStyle/>
          <a:p>
            <a:pPr algn="ctr"/>
            <a:r>
              <a:rPr lang="ar-MA" b="1" dirty="0">
                <a:solidFill>
                  <a:schemeClr val="tx1"/>
                </a:solidFill>
              </a:rPr>
              <a:t>المراقبة بطريقة الدفع، النموذج الأمريكي </a:t>
            </a:r>
            <a:endParaRPr lang="fr-FR" b="1" dirty="0">
              <a:solidFill>
                <a:schemeClr val="tx1"/>
              </a:solidFill>
            </a:endParaRPr>
          </a:p>
        </p:txBody>
      </p:sp>
      <p:sp>
        <p:nvSpPr>
          <p:cNvPr id="3" name="Espace réservé du contenu 2"/>
          <p:cNvSpPr>
            <a:spLocks noGrp="1"/>
          </p:cNvSpPr>
          <p:nvPr>
            <p:ph sz="quarter" idx="1"/>
          </p:nvPr>
        </p:nvSpPr>
        <p:spPr/>
        <p:txBody>
          <a:bodyPr>
            <a:normAutofit fontScale="77500" lnSpcReduction="20000"/>
          </a:bodyPr>
          <a:lstStyle/>
          <a:p>
            <a:pPr algn="r" rtl="1"/>
            <a:r>
              <a:rPr lang="ar-MA" dirty="0"/>
              <a:t>بخلاف المراقبة بطريقة الدعوى، فإن المراقبة بطريقة الدفع لا تحتاج إلى نص دستوري يقرها، وينظم مسطرة المراقبة، ويحدث محكمة دستورية خاصة؛ بل يكفي عدم منع النظام الحقوقي للدولة لها ليتاح لجميع المواطنين ممارستها أمام جميع المحاكم وبالنسبة لجميع القوانين، وقد سميت هذه الطريقة بطريقة الدفع لأنها تخول لأي مواطن مدعى عليه في قضية مدنية أو جنائية أن يدفع أمام هذه المحكمة بعدم دستورية النص المراد تطبيقه عليه؛ بحيث أنه يتعين على المحكمة إذ ذاك أن تنظر أولا في هذا الدفع بعدم دستورية القانون فإذا ما أقرت بعدم دستوريته فإنها تمتنع عن تطبيقه في النازلة، ولا يشكل حكمها هذا إلغاء للقانون بل فقط امتناعا عن تطبيقه في قضية معينة، ولذلك سميت هذه الطريقة أيضا برقابة </a:t>
            </a:r>
            <a:r>
              <a:rPr lang="ar-MA" dirty="0" err="1"/>
              <a:t>الامتناع </a:t>
            </a:r>
            <a:r>
              <a:rPr lang="ar-MA" dirty="0"/>
              <a:t>– خلافا لرقابة الدعوى التي هي رقابة </a:t>
            </a:r>
            <a:r>
              <a:rPr lang="ar-MA" dirty="0" err="1"/>
              <a:t>إلغاء </a:t>
            </a:r>
            <a:r>
              <a:rPr lang="ar-MA" dirty="0"/>
              <a:t>– لأن القاضي في رقابة الدفع أو الامتناع يكتفي بالامتناع عن تطبيق القانون في القضية موضوع الدفع وهذا الامتناع لا يستفيد منه متقاضون آخرون الذين يكون عليهم إثارة دفع جديد؛ بل يستفيد منه المتقاضي صاحب </a:t>
            </a:r>
            <a:r>
              <a:rPr lang="ar-MA" dirty="0" err="1"/>
              <a:t>الدفع.</a:t>
            </a:r>
            <a:r>
              <a:rPr lang="ar-MA" dirty="0"/>
              <a:t> ولكي يلغي القانون كلية من النظام القانوني بمقتضى هذه الطريقة يجب أن يصدر بذلك حكم من المحكمة العليا يؤيد حكم المحاكم العادية.</a:t>
            </a:r>
            <a:endParaRPr lang="fr-FR" dirty="0"/>
          </a:p>
          <a:p>
            <a:pPr algn="r" rtl="1"/>
            <a:r>
              <a:rPr lang="ar-MA" dirty="0"/>
              <a:t>	</a:t>
            </a:r>
            <a:endParaRPr lang="fr-FR" dirty="0"/>
          </a:p>
          <a:p>
            <a:pPr algn="r" rtl="1"/>
            <a:r>
              <a:rPr lang="ar-MA" dirty="0"/>
              <a:t>	ويلاحظ من الناحية التطبيقية أو الولايات المتحدة الأمريكية تظل نموذجا لهذه الطريقة في المراقبة حيث يحق للمواطن الأمريكي أن يدفع بعدم دستورية القوانين في قضية معينة أمام المحاكم العادية للولايات فيما يخص مطابقة قوانينها لدساتيرها أو للدستور الاتحادي أو أمام المحكمة العليا بأحكام هذه المحاكم وكذا فيما يخص مطابقة القوانين </a:t>
            </a:r>
            <a:r>
              <a:rPr lang="ar-MA" dirty="0" err="1"/>
              <a:t>الفيديرالية</a:t>
            </a:r>
            <a:r>
              <a:rPr lang="ar-MA" dirty="0"/>
              <a:t> للدستور </a:t>
            </a:r>
            <a:r>
              <a:rPr lang="ar-MA" dirty="0" err="1"/>
              <a:t>الفيديرالي.</a:t>
            </a:r>
            <a:endParaRPr lang="fr-FR" dirty="0"/>
          </a:p>
          <a:p>
            <a:endParaRPr lang="fr-FR" dirty="0"/>
          </a:p>
        </p:txBody>
      </p:sp>
      <p:sp>
        <p:nvSpPr>
          <p:cNvPr id="4" name="Espace réservé du numéro de diapositive 3"/>
          <p:cNvSpPr>
            <a:spLocks noGrp="1"/>
          </p:cNvSpPr>
          <p:nvPr>
            <p:ph type="sldNum" sz="quarter" idx="15"/>
          </p:nvPr>
        </p:nvSpPr>
        <p:spPr>
          <a:xfrm>
            <a:off x="8129016" y="5734050"/>
            <a:ext cx="609600" cy="521208"/>
          </a:xfrm>
          <a:prstGeom prst="rect">
            <a:avLst/>
          </a:prstGeom>
        </p:spPr>
        <p:txBody>
          <a:bodyPr/>
          <a:lstStyle/>
          <a:p>
            <a:fld id="{B78A7945-575E-4CDB-99DC-3C44E809C41F}" type="slidenum">
              <a:rPr lang="fr-FR" smtClean="0"/>
              <a:t>10</a:t>
            </a:fld>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MA" b="1" dirty="0">
                <a:solidFill>
                  <a:schemeClr val="tx1"/>
                </a:solidFill>
              </a:rPr>
              <a:t>المراقبة بواسطة جهاز </a:t>
            </a:r>
            <a:r>
              <a:rPr lang="ar-MA" b="1" dirty="0" err="1">
                <a:solidFill>
                  <a:schemeClr val="tx1"/>
                </a:solidFill>
              </a:rPr>
              <a:t>قضائي </a:t>
            </a:r>
            <a:r>
              <a:rPr lang="ar-MA" b="1" dirty="0">
                <a:solidFill>
                  <a:schemeClr val="tx1"/>
                </a:solidFill>
              </a:rPr>
              <a:t>– </a:t>
            </a:r>
            <a:r>
              <a:rPr lang="ar-MA" b="1" dirty="0" err="1">
                <a:solidFill>
                  <a:schemeClr val="tx1"/>
                </a:solidFill>
              </a:rPr>
              <a:t>سياسي </a:t>
            </a:r>
            <a:r>
              <a:rPr lang="ar-MA" b="1" dirty="0">
                <a:solidFill>
                  <a:schemeClr val="tx1"/>
                </a:solidFill>
              </a:rPr>
              <a:t>(حالة المغرب</a:t>
            </a:r>
            <a:r>
              <a:rPr lang="ar-MA" b="1" dirty="0" err="1">
                <a:solidFill>
                  <a:schemeClr val="tx1"/>
                </a:solidFill>
              </a:rPr>
              <a:t>)</a:t>
            </a:r>
            <a:r>
              <a:rPr lang="fr-FR" dirty="0"/>
              <a:t/>
            </a:r>
            <a:br>
              <a:rPr lang="fr-FR" dirty="0"/>
            </a:br>
            <a:endParaRPr lang="fr-FR" dirty="0"/>
          </a:p>
        </p:txBody>
      </p:sp>
      <p:sp>
        <p:nvSpPr>
          <p:cNvPr id="3" name="Espace réservé du contenu 2"/>
          <p:cNvSpPr>
            <a:spLocks noGrp="1"/>
          </p:cNvSpPr>
          <p:nvPr>
            <p:ph sz="quarter" idx="1"/>
          </p:nvPr>
        </p:nvSpPr>
        <p:spPr>
          <a:xfrm>
            <a:off x="457200" y="1268760"/>
            <a:ext cx="8147248" cy="5205192"/>
          </a:xfrm>
        </p:spPr>
        <p:txBody>
          <a:bodyPr>
            <a:normAutofit fontScale="92500" lnSpcReduction="20000"/>
          </a:bodyPr>
          <a:lstStyle/>
          <a:p>
            <a:pPr algn="r" rtl="1"/>
            <a:r>
              <a:rPr lang="ar-MA" dirty="0"/>
              <a:t>لقد نص دستور 1972 في صيغته الأصلية على إحداث غرفة دستورية بالمجلس الأعلى وأفرد لها قانونا تنظيميا، وخولها بعض اختصاصات القضاء الدستوري.</a:t>
            </a:r>
            <a:endParaRPr lang="fr-FR" dirty="0"/>
          </a:p>
          <a:p>
            <a:pPr algn="r" rtl="1"/>
            <a:r>
              <a:rPr lang="ar-MA" dirty="0"/>
              <a:t>	وفيما يتعلق بمراقبة الجهاز </a:t>
            </a:r>
            <a:r>
              <a:rPr lang="ar-MA" dirty="0" err="1"/>
              <a:t>السياسي </a:t>
            </a:r>
            <a:r>
              <a:rPr lang="ar-MA" dirty="0"/>
              <a:t>–خاصة التجربة الفرنسية كمصدر للتجربة </a:t>
            </a:r>
            <a:r>
              <a:rPr lang="ar-MA" dirty="0" err="1"/>
              <a:t>المغربية </a:t>
            </a:r>
            <a:r>
              <a:rPr lang="ar-MA" dirty="0"/>
              <a:t>– يلاحظ أن اختصاصات وطرق الإحالة على الغرفة الدستورية كانت دون نظيرتها لدى المجلس الدستوري.</a:t>
            </a:r>
            <a:endParaRPr lang="fr-FR" dirty="0"/>
          </a:p>
          <a:p>
            <a:pPr algn="r" rtl="1"/>
            <a:r>
              <a:rPr lang="ar-MA" dirty="0"/>
              <a:t>	وهكذا فإن اختصاص الغرفة الدستورية كان ينحصر من جهة وضمن إحالة إجبارية في البث في دستورية القوانين التنظيمية والقانون الداخلي لمجلس النواب ومراقبة صحة عمليات الاستفتاء، ومن جهة أخرى </a:t>
            </a:r>
            <a:r>
              <a:rPr lang="ar-MA" dirty="0" err="1"/>
              <a:t>البث </a:t>
            </a:r>
            <a:r>
              <a:rPr lang="ar-MA" dirty="0"/>
              <a:t>– بإحالة </a:t>
            </a:r>
            <a:r>
              <a:rPr lang="ar-MA" dirty="0" err="1"/>
              <a:t>اختيارية </a:t>
            </a:r>
            <a:r>
              <a:rPr lang="ar-MA" dirty="0"/>
              <a:t>– في الطبيعة التشريعية أو التنظيمية لنصوص قانونية سابقة، ودفع الحكومة بعدم </a:t>
            </a:r>
            <a:r>
              <a:rPr lang="ar-MA" dirty="0" err="1"/>
              <a:t>القبول </a:t>
            </a:r>
            <a:r>
              <a:rPr lang="ar-MA" dirty="0"/>
              <a:t>(مقترح قانون لا يدخل في مجال القانون)، والمنازعات الانتخابية والبرلمانية.</a:t>
            </a:r>
            <a:endParaRPr lang="fr-FR" dirty="0"/>
          </a:p>
          <a:p>
            <a:pPr algn="r" rtl="1"/>
            <a:r>
              <a:rPr lang="ar-MA" dirty="0"/>
              <a:t>	وبذلك، فإن الغرفة الدستورية لم تكن تراقب مثل المجلس الدستوري، دستورية القوانين العادية، ولم تكن تبدي رأيها أو تتدخل أثناء إعلان حالة </a:t>
            </a:r>
            <a:r>
              <a:rPr lang="ar-MA" dirty="0" err="1"/>
              <a:t>الاستثناء.</a:t>
            </a:r>
            <a:r>
              <a:rPr lang="ar-MA" dirty="0"/>
              <a:t> وبمقتضى التعديل الدستوري لسنة 1992 تم إحداث المجلس الدستوري كجهاز مكلف بمراقبة دستورية القوانين إلا أنه مع التعديل </a:t>
            </a:r>
            <a:r>
              <a:rPr lang="ar-MA" dirty="0" err="1"/>
              <a:t>السدتوري</a:t>
            </a:r>
            <a:r>
              <a:rPr lang="ar-MA" dirty="0"/>
              <a:t> لسنة 2011 تم إحداث المحكمة الدستورية محل المجلس الدستوري ويمكن رصد أهم مستجدات التي أقرها المشرع المغربي من خلال دستور 2011 فيما يتعلق بمراقبة دستورية القوانين بإجراء مقارنة بين المجلس الدستوري والمحكمة الدستورية من خلال المستويات التالية:</a:t>
            </a:r>
            <a:endParaRPr lang="fr-FR" dirty="0"/>
          </a:p>
          <a:p>
            <a:endParaRPr lang="fr-FR" dirty="0"/>
          </a:p>
        </p:txBody>
      </p:sp>
      <p:sp>
        <p:nvSpPr>
          <p:cNvPr id="4" name="Espace réservé du numéro de diapositive 3"/>
          <p:cNvSpPr>
            <a:spLocks noGrp="1"/>
          </p:cNvSpPr>
          <p:nvPr>
            <p:ph type="sldNum" sz="quarter" idx="15"/>
          </p:nvPr>
        </p:nvSpPr>
        <p:spPr>
          <a:xfrm>
            <a:off x="8129016" y="5734050"/>
            <a:ext cx="609600" cy="521208"/>
          </a:xfrm>
          <a:prstGeom prst="rect">
            <a:avLst/>
          </a:prstGeom>
        </p:spPr>
        <p:txBody>
          <a:bodyPr/>
          <a:lstStyle/>
          <a:p>
            <a:fld id="{B78A7945-575E-4CDB-99DC-3C44E809C41F}" type="slidenum">
              <a:rPr lang="fr-FR" smtClean="0"/>
              <a:t>11</a:t>
            </a:fld>
            <a:endParaRPr 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980728"/>
          </a:xfrm>
        </p:spPr>
        <p:txBody>
          <a:bodyPr/>
          <a:lstStyle/>
          <a:p>
            <a:pPr algn="ctr"/>
            <a:r>
              <a:rPr lang="ar-MA" b="1" dirty="0"/>
              <a:t>1</a:t>
            </a:r>
            <a:r>
              <a:rPr lang="ar-MA" b="1" dirty="0">
                <a:solidFill>
                  <a:schemeClr val="tx1"/>
                </a:solidFill>
              </a:rPr>
              <a:t>-على مستوى </a:t>
            </a:r>
            <a:r>
              <a:rPr lang="ar-MA" b="1" dirty="0" err="1">
                <a:solidFill>
                  <a:schemeClr val="tx1"/>
                </a:solidFill>
              </a:rPr>
              <a:t>الهيكلة</a:t>
            </a:r>
            <a:r>
              <a:rPr lang="ar-MA" dirty="0" err="1">
                <a:solidFill>
                  <a:schemeClr val="tx1"/>
                </a:solidFill>
              </a:rPr>
              <a:t> </a:t>
            </a:r>
            <a:r>
              <a:rPr lang="ar-MA" dirty="0" err="1"/>
              <a:t>:</a:t>
            </a:r>
            <a:r>
              <a:rPr lang="ar-MA" dirty="0"/>
              <a:t> </a:t>
            </a:r>
            <a:endParaRPr lang="fr-FR" dirty="0"/>
          </a:p>
        </p:txBody>
      </p:sp>
      <p:sp>
        <p:nvSpPr>
          <p:cNvPr id="3" name="Espace réservé du contenu 2"/>
          <p:cNvSpPr>
            <a:spLocks noGrp="1"/>
          </p:cNvSpPr>
          <p:nvPr>
            <p:ph sz="quarter" idx="1"/>
          </p:nvPr>
        </p:nvSpPr>
        <p:spPr>
          <a:xfrm>
            <a:off x="457200" y="1196752"/>
            <a:ext cx="8147248" cy="5277200"/>
          </a:xfrm>
        </p:spPr>
        <p:txBody>
          <a:bodyPr>
            <a:normAutofit fontScale="77500" lnSpcReduction="20000"/>
          </a:bodyPr>
          <a:lstStyle/>
          <a:p>
            <a:pPr algn="r" rtl="1"/>
            <a:r>
              <a:rPr lang="ar-MA" dirty="0"/>
              <a:t>ضم المجلس الدستوري في عضويته عضوا واحدا نفس عدد الأعضاء المكونون للمحكمة الدستورية كما أن الجهازان احتفظنا للملك بتعيين ستة </a:t>
            </a:r>
            <a:r>
              <a:rPr lang="ar-MA" dirty="0" err="1"/>
              <a:t>أعضاء.</a:t>
            </a:r>
            <a:r>
              <a:rPr lang="ar-MA" dirty="0"/>
              <a:t> غلا أن الجديد الذي اتى </a:t>
            </a:r>
            <a:r>
              <a:rPr lang="ar-MA" dirty="0" err="1"/>
              <a:t>به</a:t>
            </a:r>
            <a:r>
              <a:rPr lang="ar-MA" dirty="0"/>
              <a:t> دستور 2011 هو أن من بين ستة أعضاء الذين يعينهم الملك هناك عضو يقترحه الأمين العام للمجلس الأعلى.</a:t>
            </a:r>
            <a:endParaRPr lang="fr-FR" dirty="0"/>
          </a:p>
          <a:p>
            <a:pPr algn="r" rtl="1"/>
            <a:r>
              <a:rPr lang="ar-MA" dirty="0"/>
              <a:t>اما بالنسبة للستة أعضاء الآخرين المؤلفين للمحكمة فإنه إذا كان يتم تعيين ثلاثة منهم من قبل رئيس مجلس النواب وثلاثة رئيس مجلس </a:t>
            </a:r>
            <a:r>
              <a:rPr lang="ar-MA" dirty="0" err="1"/>
              <a:t>المستشارين.</a:t>
            </a:r>
            <a:r>
              <a:rPr lang="ar-MA" dirty="0"/>
              <a:t> فإنه في ظل التعديل </a:t>
            </a:r>
            <a:r>
              <a:rPr lang="ar-MA" dirty="0" err="1"/>
              <a:t>الجديد </a:t>
            </a:r>
            <a:r>
              <a:rPr lang="ar-MA" dirty="0"/>
              <a:t>(أي المحكمة الدستورية) تم استبدال مسطرة التعيين بمسطرة الانتخاب حيث تنص المادة 130 من دستور 2011 على أن </a:t>
            </a:r>
            <a:r>
              <a:rPr lang="ar-MA" dirty="0" err="1"/>
              <a:t>طستة</a:t>
            </a:r>
            <a:r>
              <a:rPr lang="ar-MA" dirty="0"/>
              <a:t> أعضاء ينتخب نصفهم من قبل مجلس النواب، وينتخب النصف الآخر من قبل مجلس المستشارين من بين </a:t>
            </a:r>
            <a:r>
              <a:rPr lang="ar-MA" dirty="0" err="1"/>
              <a:t>المترشحين</a:t>
            </a:r>
            <a:r>
              <a:rPr lang="ar-MA" dirty="0"/>
              <a:t> الذي يقدمهم مكتب كل مجلس وذلك بعد التصويت بالاقتراع السري وبأغلبية ثلثي الأعضاء الذين يتألف منهم كل </a:t>
            </a:r>
            <a:r>
              <a:rPr lang="ar-MA" dirty="0" err="1"/>
              <a:t>مجلس".</a:t>
            </a:r>
            <a:endParaRPr lang="fr-FR" dirty="0"/>
          </a:p>
          <a:p>
            <a:pPr algn="r" rtl="1"/>
            <a:r>
              <a:rPr lang="ar-MA" dirty="0"/>
              <a:t>هناك فارق آخر هو أن تعيين رئيس المجلس الدستوري كان يتم من طرف الملك ومن بين ستة أعضاء الذين يعينهم </a:t>
            </a:r>
            <a:r>
              <a:rPr lang="ar-MA" dirty="0" err="1"/>
              <a:t>هو.</a:t>
            </a:r>
            <a:r>
              <a:rPr lang="ar-MA" dirty="0"/>
              <a:t> أما في ظل المحكمة الدستورية فإن الملك يعين رئيس الحكومة من بين الأعضاء الذين تتألف منهم.</a:t>
            </a:r>
            <a:endParaRPr lang="fr-FR" dirty="0"/>
          </a:p>
          <a:p>
            <a:pPr algn="r" rtl="1"/>
            <a:r>
              <a:rPr lang="ar-MA" dirty="0"/>
              <a:t>كما أن التعديل الجديد احتفظ بنفس مدة ممارسة أعضاء المحكمة لمهامهم والمحددة في تسع سنوات على أن يتم كل ثلاث سنوات تجديد ثلث كل فئة من أعضاء المجلس الدستوري والمحكمة الدستورية.</a:t>
            </a:r>
            <a:endParaRPr lang="fr-FR" dirty="0"/>
          </a:p>
          <a:p>
            <a:pPr algn="r" rtl="1"/>
            <a:r>
              <a:rPr lang="ar-MA" dirty="0"/>
              <a:t>وإذا كان اختيار أعضاء المجلس الدستوري لا يخضع لأية شروط موضوعية فإن التعديل الدستوري الجديد اشترط في </a:t>
            </a:r>
            <a:r>
              <a:rPr lang="ar-MA" dirty="0" err="1"/>
              <a:t>احتيار</a:t>
            </a:r>
            <a:r>
              <a:rPr lang="ar-MA" dirty="0"/>
              <a:t> أعضاء المحكمة الدستورية مجموعة من الشروط محددة في حصولهم على تكوين عالي في مجال القانون وعلى كفاءة قضائية أو فقهية أو إدارية والذي مارسوا مهنتهم لمدة تفوق خمس عشر سنة والمشهود لهم بالتجرد والنزاهة غايته تجنب المحاباة السياسية وإكساب المحكمة المصداقية.</a:t>
            </a:r>
            <a:endParaRPr lang="fr-FR" dirty="0"/>
          </a:p>
          <a:p>
            <a:endParaRPr lang="fr-FR" dirty="0"/>
          </a:p>
        </p:txBody>
      </p:sp>
      <p:sp>
        <p:nvSpPr>
          <p:cNvPr id="4" name="Espace réservé du numéro de diapositive 3"/>
          <p:cNvSpPr>
            <a:spLocks noGrp="1"/>
          </p:cNvSpPr>
          <p:nvPr>
            <p:ph type="sldNum" sz="quarter" idx="15"/>
          </p:nvPr>
        </p:nvSpPr>
        <p:spPr>
          <a:xfrm>
            <a:off x="8129016" y="5734050"/>
            <a:ext cx="609600" cy="521208"/>
          </a:xfrm>
          <a:prstGeom prst="rect">
            <a:avLst/>
          </a:prstGeom>
        </p:spPr>
        <p:txBody>
          <a:bodyPr/>
          <a:lstStyle/>
          <a:p>
            <a:fld id="{B78A7945-575E-4CDB-99DC-3C44E809C41F}" type="slidenum">
              <a:rPr lang="fr-FR" smtClean="0"/>
              <a:t>12</a:t>
            </a:fld>
            <a:endParaRPr lang="fr-F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78098"/>
          </a:xfrm>
        </p:spPr>
        <p:txBody>
          <a:bodyPr/>
          <a:lstStyle/>
          <a:p>
            <a:pPr algn="ctr"/>
            <a:r>
              <a:rPr lang="ar-MA" b="1" dirty="0">
                <a:solidFill>
                  <a:schemeClr val="tx1"/>
                </a:solidFill>
              </a:rPr>
              <a:t>على مستوى </a:t>
            </a:r>
            <a:r>
              <a:rPr lang="ar-MA" b="1" dirty="0" err="1">
                <a:solidFill>
                  <a:schemeClr val="tx1"/>
                </a:solidFill>
              </a:rPr>
              <a:t>الاختصاصات</a:t>
            </a:r>
            <a:r>
              <a:rPr lang="ar-MA" dirty="0" err="1">
                <a:solidFill>
                  <a:schemeClr val="tx1"/>
                </a:solidFill>
              </a:rPr>
              <a:t>:</a:t>
            </a:r>
            <a:r>
              <a:rPr lang="ar-MA" dirty="0">
                <a:solidFill>
                  <a:schemeClr val="tx1"/>
                </a:solidFill>
              </a:rPr>
              <a:t> </a:t>
            </a:r>
            <a:endParaRPr lang="fr-FR" dirty="0">
              <a:solidFill>
                <a:schemeClr val="tx1"/>
              </a:solidFill>
            </a:endParaRPr>
          </a:p>
        </p:txBody>
      </p:sp>
      <p:sp>
        <p:nvSpPr>
          <p:cNvPr id="3" name="Espace réservé du contenu 2"/>
          <p:cNvSpPr>
            <a:spLocks noGrp="1"/>
          </p:cNvSpPr>
          <p:nvPr>
            <p:ph sz="quarter" idx="1"/>
          </p:nvPr>
        </p:nvSpPr>
        <p:spPr/>
        <p:txBody>
          <a:bodyPr>
            <a:normAutofit/>
          </a:bodyPr>
          <a:lstStyle/>
          <a:p>
            <a:pPr algn="r" rtl="1"/>
            <a:r>
              <a:rPr lang="ar-MA" dirty="0"/>
              <a:t>احتفظت المحكمة الدستورية بنفس الاختصاصات المخولة للمجلس الدستوري والمتمثلة في الاختصاصات المسندة إليه بفصول الدستور أو بأحكام القوانين التنظيمية كما يفصل في صحة انتخاب أعضاء البرلمان </a:t>
            </a:r>
            <a:r>
              <a:rPr lang="ar-MA" dirty="0" err="1"/>
              <a:t>وعمليت</a:t>
            </a:r>
            <a:r>
              <a:rPr lang="ar-MA" dirty="0"/>
              <a:t> الاستفتاء، كما تحال عليها القوانين التنظيمية قبل إصدار الأمر بتنفيذها والأنظمة الداخلية لمجلس البرلمان الجديد على مستوى الاختصاص هو ما نصت عليه المادة 132 في الطعون المتعلقة بانتخاب أعضاء البرلمان إذ حدد أجل البت في هذه الطعون في سنة  </a:t>
            </a:r>
            <a:r>
              <a:rPr lang="ar-MA" dirty="0" err="1"/>
              <a:t>ابتداءا</a:t>
            </a:r>
            <a:r>
              <a:rPr lang="ar-MA" dirty="0"/>
              <a:t> من تاريخ انقضاء أجل تقديم الطعون إليها غير ان الحكم تجاوز هذا الأجل الموجب قرار معلل إذ استوجب ذلك عدد الطعون المرفوعة إليها أو استلزم ذلك الطعن المقدم إليها.</a:t>
            </a:r>
            <a:endParaRPr lang="fr-FR" dirty="0"/>
          </a:p>
          <a:p>
            <a:pPr algn="r" rtl="1"/>
            <a:r>
              <a:rPr lang="ar-MA" dirty="0"/>
              <a:t>من بين أهم مستجدات التي ينص عليها دستور 2011 فيما يتعلق بمراقبة دستورية القوانين إجازة رقابة الدفع.</a:t>
            </a:r>
            <a:endParaRPr lang="fr-FR" dirty="0"/>
          </a:p>
          <a:p>
            <a:endParaRPr lang="fr-FR" dirty="0"/>
          </a:p>
        </p:txBody>
      </p:sp>
      <p:sp>
        <p:nvSpPr>
          <p:cNvPr id="4" name="Espace réservé du numéro de diapositive 3"/>
          <p:cNvSpPr>
            <a:spLocks noGrp="1"/>
          </p:cNvSpPr>
          <p:nvPr>
            <p:ph type="sldNum" sz="quarter" idx="15"/>
          </p:nvPr>
        </p:nvSpPr>
        <p:spPr>
          <a:xfrm>
            <a:off x="8129016" y="5734050"/>
            <a:ext cx="609600" cy="521208"/>
          </a:xfrm>
          <a:prstGeom prst="rect">
            <a:avLst/>
          </a:prstGeom>
        </p:spPr>
        <p:txBody>
          <a:bodyPr/>
          <a:lstStyle/>
          <a:p>
            <a:fld id="{B78A7945-575E-4CDB-99DC-3C44E809C41F}" type="slidenum">
              <a:rPr lang="fr-FR" smtClean="0"/>
              <a:t>13</a:t>
            </a:fld>
            <a:endParaRPr lang="fr-F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980728"/>
          </a:xfrm>
        </p:spPr>
        <p:txBody>
          <a:bodyPr/>
          <a:lstStyle/>
          <a:p>
            <a:pPr algn="ctr"/>
            <a:r>
              <a:rPr lang="ar-MA" b="1" dirty="0" smtClean="0">
                <a:solidFill>
                  <a:schemeClr val="tx1"/>
                </a:solidFill>
              </a:rPr>
              <a:t>على مستوى الاحالة </a:t>
            </a:r>
            <a:endParaRPr lang="fr-FR" b="1" dirty="0">
              <a:solidFill>
                <a:schemeClr val="tx1"/>
              </a:solidFill>
            </a:endParaRPr>
          </a:p>
        </p:txBody>
      </p:sp>
      <p:sp>
        <p:nvSpPr>
          <p:cNvPr id="3" name="Espace réservé du contenu 2"/>
          <p:cNvSpPr>
            <a:spLocks noGrp="1"/>
          </p:cNvSpPr>
          <p:nvPr>
            <p:ph sz="quarter" idx="1"/>
          </p:nvPr>
        </p:nvSpPr>
        <p:spPr>
          <a:xfrm>
            <a:off x="457200" y="1268760"/>
            <a:ext cx="7859216" cy="5205192"/>
          </a:xfrm>
        </p:spPr>
        <p:txBody>
          <a:bodyPr/>
          <a:lstStyle/>
          <a:p>
            <a:pPr algn="r"/>
            <a:r>
              <a:rPr lang="ar-MA" sz="2800" dirty="0" smtClean="0"/>
              <a:t>إذا كان اللجوء إلى المجلس الدستوري محصور في الملك والوزير الأول ورئيس مجلس النواب ورئيس مجلي المستشارين أو ربع أعضاء مجلس النواب أعضاء مجلس المستشارين فإن الجديد الذي أتى </a:t>
            </a:r>
            <a:r>
              <a:rPr lang="ar-MA" sz="2800" dirty="0" err="1" smtClean="0"/>
              <a:t>بها</a:t>
            </a:r>
            <a:r>
              <a:rPr lang="ar-MA" sz="2800" dirty="0" smtClean="0"/>
              <a:t> الدستور الجديد هو ان الاحالة التي تتم من قبل مجلس البرلمان حددت في خمس أعضاء مجلس النواب أو </a:t>
            </a:r>
            <a:r>
              <a:rPr lang="ar-MA" sz="2800" dirty="0" err="1" smtClean="0"/>
              <a:t>رهين</a:t>
            </a:r>
            <a:r>
              <a:rPr lang="ar-MA" sz="2800" dirty="0" smtClean="0"/>
              <a:t> عضوا من أعضاء مجلس </a:t>
            </a:r>
            <a:r>
              <a:rPr lang="ar-MA" sz="2800" dirty="0" err="1" smtClean="0"/>
              <a:t>المستشارين.</a:t>
            </a:r>
            <a:r>
              <a:rPr lang="ar-MA" sz="2800" dirty="0" smtClean="0"/>
              <a:t> علاوة على ذلك ورغبة منه إلى إضفاء الطابع الديمقراطي على عملية راقية دستورية القوانين فقد خول المشرع للأطراف المتنازعة أمام القضاء العادي إمكانية اللجوء إلى المحكمة الدستورية إذا ما تبين لهم أن القانون المراد تطبيقه في موضوع النزاع لا يتصف بالدستورية وفي ذلك حماية للحقوق والحريات</a:t>
            </a:r>
            <a:r>
              <a:rPr lang="ar-MA" dirty="0" smtClean="0"/>
              <a:t>.</a:t>
            </a:r>
            <a:endParaRPr lang="fr-FR" dirty="0"/>
          </a:p>
        </p:txBody>
      </p:sp>
      <p:sp>
        <p:nvSpPr>
          <p:cNvPr id="10" name="Espace réservé du numéro de diapositive 9"/>
          <p:cNvSpPr>
            <a:spLocks noGrp="1"/>
          </p:cNvSpPr>
          <p:nvPr>
            <p:ph type="sldNum" sz="quarter" idx="15"/>
          </p:nvPr>
        </p:nvSpPr>
        <p:spPr>
          <a:xfrm>
            <a:off x="8129016" y="5734050"/>
            <a:ext cx="609600" cy="521208"/>
          </a:xfrm>
          <a:prstGeom prst="rect">
            <a:avLst/>
          </a:prstGeom>
        </p:spPr>
        <p:txBody>
          <a:bodyPr/>
          <a:lstStyle/>
          <a:p>
            <a:fld id="{B78A7945-575E-4CDB-99DC-3C44E809C41F}" type="slidenum">
              <a:rPr lang="fr-FR" smtClean="0"/>
              <a:t>14</a:t>
            </a:fld>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MA" b="1" dirty="0">
                <a:solidFill>
                  <a:schemeClr val="tx1"/>
                </a:solidFill>
              </a:rPr>
              <a:t>معنى مراقبة الدستورية ووجودها في الدساتير الصلبة المدونة دون المرنة</a:t>
            </a:r>
            <a:endParaRPr lang="fr-FR" dirty="0">
              <a:solidFill>
                <a:schemeClr val="tx1"/>
              </a:solidFill>
            </a:endParaRPr>
          </a:p>
        </p:txBody>
      </p:sp>
      <p:sp>
        <p:nvSpPr>
          <p:cNvPr id="3" name="Espace réservé du contenu 2"/>
          <p:cNvSpPr>
            <a:spLocks noGrp="1"/>
          </p:cNvSpPr>
          <p:nvPr>
            <p:ph sz="quarter" idx="1"/>
          </p:nvPr>
        </p:nvSpPr>
        <p:spPr/>
        <p:txBody>
          <a:bodyPr/>
          <a:lstStyle/>
          <a:p>
            <a:pPr algn="r"/>
            <a:r>
              <a:rPr lang="ar-MA" sz="3200" dirty="0"/>
              <a:t>تعني مراقبة دستورية القوانين التأكد من أن الأعمال والقوانين الصادرة عن الحكام مطابقة </a:t>
            </a:r>
            <a:r>
              <a:rPr lang="ar-MA" sz="3200" dirty="0" err="1"/>
              <a:t>للدستور.</a:t>
            </a:r>
            <a:r>
              <a:rPr lang="ar-MA" sz="3200" dirty="0"/>
              <a:t> وهي بهذا المعنى موجودة في الدساتير الصلبة المدونة المبنية على سمو القوانين الدستورية على باقي التشريعات التي تليها في هرمية القواعد القانونية </a:t>
            </a:r>
            <a:r>
              <a:rPr lang="ar-MA" sz="3200" dirty="0" err="1"/>
              <a:t>وتدرجها.</a:t>
            </a:r>
            <a:r>
              <a:rPr lang="ar-MA" sz="3200" dirty="0"/>
              <a:t> أما الدساتير المرنة التي لا تميز بين القوانين الدستورية والعادية فإنها لا تنطوي على مراقبة لدستورية القوانين لأن إصدار تشريع برلماني مخالف للدستور معناه تعديل الدستور</a:t>
            </a:r>
            <a:r>
              <a:rPr lang="ar-MA" dirty="0"/>
              <a:t>.</a:t>
            </a:r>
            <a:endParaRPr lang="fr-FR" dirty="0"/>
          </a:p>
        </p:txBody>
      </p:sp>
      <p:sp>
        <p:nvSpPr>
          <p:cNvPr id="4" name="Espace réservé du numéro de diapositive 3"/>
          <p:cNvSpPr>
            <a:spLocks noGrp="1"/>
          </p:cNvSpPr>
          <p:nvPr>
            <p:ph type="sldNum" sz="quarter" idx="15"/>
          </p:nvPr>
        </p:nvSpPr>
        <p:spPr>
          <a:xfrm>
            <a:off x="8129016" y="5734050"/>
            <a:ext cx="609600" cy="521208"/>
          </a:xfrm>
          <a:prstGeom prst="rect">
            <a:avLst/>
          </a:prstGeom>
        </p:spPr>
        <p:txBody>
          <a:bodyPr/>
          <a:lstStyle/>
          <a:p>
            <a:fld id="{B78A7945-575E-4CDB-99DC-3C44E809C41F}" type="slidenum">
              <a:rPr lang="fr-FR" smtClean="0"/>
              <a:t>2</a:t>
            </a:fld>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1052736"/>
          </a:xfrm>
        </p:spPr>
        <p:txBody>
          <a:bodyPr/>
          <a:lstStyle/>
          <a:p>
            <a:pPr algn="ctr"/>
            <a:r>
              <a:rPr lang="ar-MA" b="1" dirty="0">
                <a:solidFill>
                  <a:schemeClr val="tx1"/>
                </a:solidFill>
              </a:rPr>
              <a:t> الحالات العملية لمراقبة الدستورية</a:t>
            </a:r>
            <a:endParaRPr lang="fr-FR" dirty="0">
              <a:solidFill>
                <a:schemeClr val="tx1"/>
              </a:solidFill>
            </a:endParaRPr>
          </a:p>
        </p:txBody>
      </p:sp>
      <p:sp>
        <p:nvSpPr>
          <p:cNvPr id="3" name="Espace réservé du contenu 2"/>
          <p:cNvSpPr>
            <a:spLocks noGrp="1"/>
          </p:cNvSpPr>
          <p:nvPr>
            <p:ph sz="quarter" idx="1"/>
          </p:nvPr>
        </p:nvSpPr>
        <p:spPr/>
        <p:txBody>
          <a:bodyPr>
            <a:normAutofit/>
          </a:bodyPr>
          <a:lstStyle/>
          <a:p>
            <a:pPr algn="r"/>
            <a:r>
              <a:rPr lang="ar-MA" sz="3200" dirty="0"/>
              <a:t>إن التأكد من احترام سلطات الدولة لسمو الدستور يهم عدة </a:t>
            </a:r>
            <a:r>
              <a:rPr lang="ar-MA" sz="3200" dirty="0" err="1"/>
              <a:t>حالات.</a:t>
            </a:r>
            <a:r>
              <a:rPr lang="ar-MA" sz="3200" dirty="0"/>
              <a:t> وهكذا فإن مراقبة دستورية القوانين لضمان احترام سمو الدستور تتم من خلال التأكد من  مطابقة القانون للدستور، وحماية الحريات من تعسف المشرع العادي، ومراقبة شرعية الانتخابات والاستفتاءات، والحرص على احترام توزيع الاختصاصات سواء بين الحكومة والبرلمان أو بين السلطة الفيدرالية وسلطات الولايات داخل الدولة الاتحادية.</a:t>
            </a:r>
            <a:endParaRPr lang="fr-FR" sz="3200" dirty="0"/>
          </a:p>
        </p:txBody>
      </p:sp>
      <p:sp>
        <p:nvSpPr>
          <p:cNvPr id="4" name="Espace réservé du numéro de diapositive 3"/>
          <p:cNvSpPr>
            <a:spLocks noGrp="1"/>
          </p:cNvSpPr>
          <p:nvPr>
            <p:ph type="sldNum" sz="quarter" idx="15"/>
          </p:nvPr>
        </p:nvSpPr>
        <p:spPr>
          <a:xfrm>
            <a:off x="8129016" y="5734050"/>
            <a:ext cx="609600" cy="521208"/>
          </a:xfrm>
          <a:prstGeom prst="rect">
            <a:avLst/>
          </a:prstGeom>
        </p:spPr>
        <p:txBody>
          <a:bodyPr/>
          <a:lstStyle/>
          <a:p>
            <a:fld id="{B78A7945-575E-4CDB-99DC-3C44E809C41F}" type="slidenum">
              <a:rPr lang="fr-FR" smtClean="0"/>
              <a:t>3</a:t>
            </a:fld>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1052736"/>
          </a:xfrm>
        </p:spPr>
        <p:txBody>
          <a:bodyPr/>
          <a:lstStyle/>
          <a:p>
            <a:pPr algn="ctr"/>
            <a:r>
              <a:rPr lang="ar-MA" b="1" dirty="0">
                <a:solidFill>
                  <a:schemeClr val="tx1"/>
                </a:solidFill>
              </a:rPr>
              <a:t>طرق المراقبة الدستورية</a:t>
            </a:r>
            <a:endParaRPr lang="fr-FR" dirty="0">
              <a:solidFill>
                <a:schemeClr val="tx1"/>
              </a:solidFill>
            </a:endParaRPr>
          </a:p>
        </p:txBody>
      </p:sp>
      <p:sp>
        <p:nvSpPr>
          <p:cNvPr id="3" name="Espace réservé du contenu 2"/>
          <p:cNvSpPr>
            <a:spLocks noGrp="1"/>
          </p:cNvSpPr>
          <p:nvPr>
            <p:ph sz="quarter" idx="1"/>
          </p:nvPr>
        </p:nvSpPr>
        <p:spPr/>
        <p:txBody>
          <a:bodyPr>
            <a:normAutofit/>
          </a:bodyPr>
          <a:lstStyle/>
          <a:p>
            <a:pPr algn="r"/>
            <a:r>
              <a:rPr lang="ar-MA" sz="3200" dirty="0"/>
              <a:t>إن كفالة احترام سمو الدستور، ومراقبة احترام الحاكمين له وعدم إصدارهم لتشريعات مخالفة له قد تكون جهاز سياسي، أو جهاز قضائي، أو جهاز </a:t>
            </a:r>
            <a:r>
              <a:rPr lang="ar-MA" sz="3200" dirty="0" err="1"/>
              <a:t>سياسي </a:t>
            </a:r>
            <a:r>
              <a:rPr lang="ar-MA" sz="3200" dirty="0"/>
              <a:t>– قضائي.</a:t>
            </a:r>
            <a:endParaRPr lang="fr-FR" sz="3200" dirty="0"/>
          </a:p>
        </p:txBody>
      </p:sp>
      <p:sp>
        <p:nvSpPr>
          <p:cNvPr id="4" name="Espace réservé du numéro de diapositive 3"/>
          <p:cNvSpPr>
            <a:spLocks noGrp="1"/>
          </p:cNvSpPr>
          <p:nvPr>
            <p:ph type="sldNum" sz="quarter" idx="15"/>
          </p:nvPr>
        </p:nvSpPr>
        <p:spPr>
          <a:xfrm>
            <a:off x="8129016" y="5734050"/>
            <a:ext cx="609600" cy="521208"/>
          </a:xfrm>
          <a:prstGeom prst="rect">
            <a:avLst/>
          </a:prstGeom>
        </p:spPr>
        <p:txBody>
          <a:bodyPr/>
          <a:lstStyle/>
          <a:p>
            <a:fld id="{B78A7945-575E-4CDB-99DC-3C44E809C41F}" type="slidenum">
              <a:rPr lang="fr-FR" smtClean="0"/>
              <a:t>4</a:t>
            </a:fld>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1138138"/>
          </a:xfrm>
        </p:spPr>
        <p:txBody>
          <a:bodyPr>
            <a:normAutofit/>
          </a:bodyPr>
          <a:lstStyle/>
          <a:p>
            <a:pPr algn="ctr"/>
            <a:r>
              <a:rPr lang="ar-MA" b="1" dirty="0">
                <a:solidFill>
                  <a:schemeClr val="tx1"/>
                </a:solidFill>
              </a:rPr>
              <a:t>مراقبة الدستورية بواسطة جهاز </a:t>
            </a:r>
            <a:r>
              <a:rPr lang="ar-MA" b="1" dirty="0" err="1">
                <a:solidFill>
                  <a:schemeClr val="tx1"/>
                </a:solidFill>
              </a:rPr>
              <a:t>سياسي : </a:t>
            </a:r>
            <a:r>
              <a:rPr lang="ar-MA" b="1" dirty="0">
                <a:solidFill>
                  <a:schemeClr val="tx1"/>
                </a:solidFill>
              </a:rPr>
              <a:t>(المجلس الدستوري بفرنسا</a:t>
            </a:r>
            <a:r>
              <a:rPr lang="ar-MA" b="1" dirty="0" err="1">
                <a:solidFill>
                  <a:schemeClr val="tx1"/>
                </a:solidFill>
              </a:rPr>
              <a:t>)</a:t>
            </a:r>
            <a:endParaRPr lang="fr-FR" dirty="0">
              <a:solidFill>
                <a:schemeClr val="tx1"/>
              </a:solidFill>
            </a:endParaRPr>
          </a:p>
        </p:txBody>
      </p:sp>
      <p:sp>
        <p:nvSpPr>
          <p:cNvPr id="3" name="Espace réservé du contenu 2"/>
          <p:cNvSpPr>
            <a:spLocks noGrp="1"/>
          </p:cNvSpPr>
          <p:nvPr>
            <p:ph sz="quarter" idx="1"/>
          </p:nvPr>
        </p:nvSpPr>
        <p:spPr/>
        <p:txBody>
          <a:bodyPr/>
          <a:lstStyle/>
          <a:p>
            <a:pPr algn="r" rtl="1"/>
            <a:r>
              <a:rPr lang="ar-MA" sz="2800" dirty="0"/>
              <a:t>يقصد بالمراقبة بواسطة </a:t>
            </a:r>
            <a:r>
              <a:rPr lang="ar-MA" sz="2800" b="1" dirty="0"/>
              <a:t>جهاز سياسي</a:t>
            </a:r>
            <a:r>
              <a:rPr lang="ar-MA" sz="2800" dirty="0"/>
              <a:t> تخويل السهر على احترام سمو الدستور لجهاز مشكل من </a:t>
            </a:r>
            <a:r>
              <a:rPr lang="ar-MA" sz="2800" dirty="0" err="1"/>
              <a:t>سياسيين </a:t>
            </a:r>
            <a:r>
              <a:rPr lang="ar-MA" sz="2800" dirty="0"/>
              <a:t>(نواب </a:t>
            </a:r>
            <a:r>
              <a:rPr lang="ar-MA" sz="2800" dirty="0" err="1"/>
              <a:t>برلمانيين </a:t>
            </a:r>
            <a:r>
              <a:rPr lang="ar-MA" sz="2800" dirty="0"/>
              <a:t>– شخصيات تختار بناء على مقاييس سياسية) وليس من قضاة محترفين.</a:t>
            </a:r>
            <a:endParaRPr lang="fr-FR" sz="2800" dirty="0"/>
          </a:p>
          <a:p>
            <a:pPr algn="r" rtl="1"/>
            <a:r>
              <a:rPr lang="ar-MA" sz="2800" dirty="0"/>
              <a:t>	ويجب التمييز في مراقبة الدستورية بواسطة جهاز سياسي ما بين </a:t>
            </a:r>
            <a:r>
              <a:rPr lang="ar-MA" sz="2800" b="1" dirty="0"/>
              <a:t>مراقبة أعمال السلطة التنفيذية ومراقبة أعمال السلطة التشريعية</a:t>
            </a:r>
            <a:r>
              <a:rPr lang="ar-MA" sz="2800" dirty="0"/>
              <a:t>.</a:t>
            </a:r>
            <a:endParaRPr lang="fr-FR" sz="2800" dirty="0"/>
          </a:p>
          <a:p>
            <a:endParaRPr lang="fr-FR" dirty="0"/>
          </a:p>
        </p:txBody>
      </p:sp>
      <p:sp>
        <p:nvSpPr>
          <p:cNvPr id="4" name="Espace réservé du numéro de diapositive 3"/>
          <p:cNvSpPr>
            <a:spLocks noGrp="1"/>
          </p:cNvSpPr>
          <p:nvPr>
            <p:ph type="sldNum" sz="quarter" idx="15"/>
          </p:nvPr>
        </p:nvSpPr>
        <p:spPr>
          <a:xfrm>
            <a:off x="8129016" y="5734050"/>
            <a:ext cx="609600" cy="521208"/>
          </a:xfrm>
          <a:prstGeom prst="rect">
            <a:avLst/>
          </a:prstGeom>
        </p:spPr>
        <p:txBody>
          <a:bodyPr/>
          <a:lstStyle/>
          <a:p>
            <a:fld id="{B78A7945-575E-4CDB-99DC-3C44E809C41F}" type="slidenum">
              <a:rPr lang="fr-FR" smtClean="0"/>
              <a:t>5</a:t>
            </a:fld>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922114"/>
          </a:xfrm>
        </p:spPr>
        <p:txBody>
          <a:bodyPr/>
          <a:lstStyle/>
          <a:p>
            <a:pPr algn="ctr"/>
            <a:r>
              <a:rPr lang="ar-MA" b="1" dirty="0">
                <a:solidFill>
                  <a:schemeClr val="tx1"/>
                </a:solidFill>
              </a:rPr>
              <a:t>مراقبة مطابقة السلطة التنفيذية للدستور</a:t>
            </a:r>
            <a:r>
              <a:rPr lang="ar-MA" dirty="0">
                <a:solidFill>
                  <a:schemeClr val="tx1"/>
                </a:solidFill>
              </a:rPr>
              <a:t> </a:t>
            </a:r>
            <a:endParaRPr lang="fr-FR" dirty="0">
              <a:solidFill>
                <a:schemeClr val="tx1"/>
              </a:solidFill>
            </a:endParaRPr>
          </a:p>
        </p:txBody>
      </p:sp>
      <p:sp>
        <p:nvSpPr>
          <p:cNvPr id="3" name="Espace réservé du contenu 2"/>
          <p:cNvSpPr>
            <a:spLocks noGrp="1"/>
          </p:cNvSpPr>
          <p:nvPr>
            <p:ph sz="quarter" idx="1"/>
          </p:nvPr>
        </p:nvSpPr>
        <p:spPr/>
        <p:txBody>
          <a:bodyPr>
            <a:normAutofit/>
          </a:bodyPr>
          <a:lstStyle/>
          <a:p>
            <a:pPr algn="r"/>
            <a:r>
              <a:rPr lang="ar-MA" dirty="0"/>
              <a:t>وفيما يخص </a:t>
            </a:r>
            <a:r>
              <a:rPr lang="ar-MA" b="1" dirty="0"/>
              <a:t>مراقبة مطابقة السلطة التنفيذية للدستور</a:t>
            </a:r>
            <a:r>
              <a:rPr lang="ar-MA" dirty="0"/>
              <a:t> يلاحظ أن أغلب الدساتير الحديثة عادة ما تخول </a:t>
            </a:r>
            <a:r>
              <a:rPr lang="ar-MA" dirty="0" err="1"/>
              <a:t>للبرلمان </a:t>
            </a:r>
            <a:r>
              <a:rPr lang="ar-MA" dirty="0"/>
              <a:t>(وهو جهاز سياسي) سلطة تنحيه رئيس الدولة أو الوزراء في حالة انتهاكهم </a:t>
            </a:r>
            <a:r>
              <a:rPr lang="ar-MA" dirty="0" err="1"/>
              <a:t>للدستور.</a:t>
            </a:r>
            <a:r>
              <a:rPr lang="ar-MA" dirty="0"/>
              <a:t> وغالبا ما تتمثل مسطرة هذه المراقبة في توجيه التهمة للرئيس أو الوزير من طرف الغرفة الدنيا للبرلمان ومحاكمته من طرف غرفته </a:t>
            </a:r>
            <a:r>
              <a:rPr lang="ar-MA" dirty="0" err="1"/>
              <a:t>العليا </a:t>
            </a:r>
            <a:r>
              <a:rPr lang="ar-MA" dirty="0"/>
              <a:t>(في الولايات المتحدة وبريطانيا الاتهام يكون مصدره على التوالي مجلس النواب ومجلس العموم والمحاكمة تتم من طرف مجلس الشيوخ ومجلس اللوردات</a:t>
            </a:r>
            <a:r>
              <a:rPr lang="ar-MA" dirty="0" err="1"/>
              <a:t>).</a:t>
            </a:r>
            <a:r>
              <a:rPr lang="ar-MA" dirty="0"/>
              <a:t> ويلاحظ في بلدان </a:t>
            </a:r>
            <a:r>
              <a:rPr lang="ar-MA" dirty="0" err="1"/>
              <a:t>أخرى </a:t>
            </a:r>
            <a:r>
              <a:rPr lang="ar-MA" dirty="0"/>
              <a:t>(فرنسا) أن الاتهام بخرق الدستور يوجه للوزير من طرف البرلمان فيما تتولى المحكمة العليا المنتخبة من قبل النواب المحاكمة.</a:t>
            </a:r>
            <a:endParaRPr lang="fr-FR" dirty="0"/>
          </a:p>
        </p:txBody>
      </p:sp>
      <p:sp>
        <p:nvSpPr>
          <p:cNvPr id="4" name="Espace réservé du numéro de diapositive 3"/>
          <p:cNvSpPr>
            <a:spLocks noGrp="1"/>
          </p:cNvSpPr>
          <p:nvPr>
            <p:ph type="sldNum" sz="quarter" idx="15"/>
          </p:nvPr>
        </p:nvSpPr>
        <p:spPr>
          <a:xfrm>
            <a:off x="8129016" y="5734050"/>
            <a:ext cx="609600" cy="521208"/>
          </a:xfrm>
          <a:prstGeom prst="rect">
            <a:avLst/>
          </a:prstGeom>
        </p:spPr>
        <p:txBody>
          <a:bodyPr/>
          <a:lstStyle/>
          <a:p>
            <a:fld id="{B78A7945-575E-4CDB-99DC-3C44E809C41F}" type="slidenum">
              <a:rPr lang="fr-FR" smtClean="0"/>
              <a:t>6</a:t>
            </a:fld>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1124744"/>
          </a:xfrm>
        </p:spPr>
        <p:txBody>
          <a:bodyPr/>
          <a:lstStyle/>
          <a:p>
            <a:pPr algn="ctr"/>
            <a:r>
              <a:rPr lang="ar-MA" b="1" dirty="0">
                <a:solidFill>
                  <a:schemeClr val="tx1"/>
                </a:solidFill>
              </a:rPr>
              <a:t>مراقبة احترام أعمال السلطة التشريعية</a:t>
            </a:r>
            <a:endParaRPr lang="fr-FR" dirty="0">
              <a:solidFill>
                <a:schemeClr val="tx1"/>
              </a:solidFill>
            </a:endParaRPr>
          </a:p>
        </p:txBody>
      </p:sp>
      <p:sp>
        <p:nvSpPr>
          <p:cNvPr id="3" name="Espace réservé du contenu 2"/>
          <p:cNvSpPr>
            <a:spLocks noGrp="1"/>
          </p:cNvSpPr>
          <p:nvPr>
            <p:ph sz="quarter" idx="1"/>
          </p:nvPr>
        </p:nvSpPr>
        <p:spPr>
          <a:xfrm>
            <a:off x="457200" y="1412776"/>
            <a:ext cx="8003232" cy="5061176"/>
          </a:xfrm>
        </p:spPr>
        <p:txBody>
          <a:bodyPr>
            <a:normAutofit fontScale="85000" lnSpcReduction="10000"/>
          </a:bodyPr>
          <a:lstStyle/>
          <a:p>
            <a:pPr algn="r" rtl="1"/>
            <a:r>
              <a:rPr lang="ar-MA" dirty="0"/>
              <a:t>	وفيما يتعلق </a:t>
            </a:r>
            <a:r>
              <a:rPr lang="ar-MA" b="1" dirty="0"/>
              <a:t>بمراقبة احترام أعمال السلطة التشريعية للدستور</a:t>
            </a:r>
            <a:r>
              <a:rPr lang="ar-MA" dirty="0"/>
              <a:t> أو ما سيعرف بمراقبة دستورية القوانين </a:t>
            </a:r>
            <a:r>
              <a:rPr lang="ar-MA" dirty="0" err="1"/>
              <a:t>المنوطة</a:t>
            </a:r>
            <a:r>
              <a:rPr lang="ar-MA" dirty="0"/>
              <a:t> بجهاز سياسي فإننا نسوق حالة الدستور الفرنسي الحالي لسنة 1958 الذي خول هذه </a:t>
            </a:r>
            <a:r>
              <a:rPr lang="ar-MA" dirty="0" err="1"/>
              <a:t>المراقبة </a:t>
            </a:r>
            <a:r>
              <a:rPr lang="ar-MA" dirty="0"/>
              <a:t>"للمجلس الدستوري" الذي يستمد صبغته السياسية من تشكله من نوعين من الأعضاء، رؤساء الجمهورية السابقون كأعضاء بحكم القانون ومدى الحياة، وتسعة أعضاء يعين كل من رئيس الجمهورية ورئيس الجمعية الوطنية ورئيس مجلس الشيوخ، بالتساوي، ثلاثة منهم لمدة تسع سنوات، على أن يجدد الثلث كل ثلاث سنوات.</a:t>
            </a:r>
            <a:endParaRPr lang="fr-FR" dirty="0"/>
          </a:p>
          <a:p>
            <a:pPr algn="r" rtl="1"/>
            <a:r>
              <a:rPr lang="ar-MA" dirty="0"/>
              <a:t>	ويلاحظ أن </a:t>
            </a:r>
            <a:r>
              <a:rPr lang="ar-MA" b="1" dirty="0"/>
              <a:t>اختصاصات المجلس الدستوري</a:t>
            </a:r>
            <a:r>
              <a:rPr lang="ar-MA" dirty="0"/>
              <a:t> تشمل مراقبة دستورية القوانين العادية والتنظيمية والقانون الداخلي للبرلمان، ومراقبة صحة عمليات الانتخابات والاستفتاء، واحترام توزيع الاختصاص بين البرلمان </a:t>
            </a:r>
            <a:r>
              <a:rPr lang="ar-MA" dirty="0" err="1"/>
              <a:t>والحكومة.</a:t>
            </a:r>
            <a:r>
              <a:rPr lang="ar-MA" dirty="0"/>
              <a:t> وباستثناء القوانين التنظيمية والقانون الداخلي للبرلمان الذي يكون تدخل المجلس الدستوري إلزاميا لإعلان دستوريتهما قبل دخولهما حيز التنفيذ، فإن تدخله في الحالات الأخرى وبالأخص مراقبة دستورية القوانين العادية الصادرة عن البرلمان يتم داخل أجل المصادقة عليها بإحالة من طرف الجمهورية أو الوزير الأول أو رئيس مجلس البرلمان وكذلك بناء على طلب 60 نائبا أو شيخا منذ الإصلاح الدستوري لـ 29 أكتوبر 1974 الذي وضع لتمكين المعارضة والأقلية من اللجوء للمجلس.</a:t>
            </a:r>
            <a:endParaRPr lang="fr-FR" dirty="0"/>
          </a:p>
          <a:p>
            <a:pPr algn="r" rtl="1"/>
            <a:r>
              <a:rPr lang="ar-MA" dirty="0"/>
              <a:t>	وإجمالا فإن الهدف من التوسع المستمر لصلاحيات المجلس الدستوري يكمن في محاولة </a:t>
            </a:r>
            <a:r>
              <a:rPr lang="ar-MA" dirty="0" err="1"/>
              <a:t>تقريبه </a:t>
            </a:r>
            <a:r>
              <a:rPr lang="ar-MA" dirty="0"/>
              <a:t>– رغم تكوينه </a:t>
            </a:r>
            <a:r>
              <a:rPr lang="ar-MA" dirty="0" err="1"/>
              <a:t>السياسي </a:t>
            </a:r>
            <a:r>
              <a:rPr lang="ar-MA" dirty="0"/>
              <a:t>– من الطريقة الثانية في المراقبة التي تعتبر أمثل طريقة لإسنادها السهر على احترام الدستور لجهاز قضائي لا سياسي.</a:t>
            </a:r>
            <a:endParaRPr lang="fr-FR" dirty="0"/>
          </a:p>
          <a:p>
            <a:endParaRPr lang="fr-FR" dirty="0"/>
          </a:p>
        </p:txBody>
      </p:sp>
      <p:sp>
        <p:nvSpPr>
          <p:cNvPr id="4" name="Espace réservé du numéro de diapositive 3"/>
          <p:cNvSpPr>
            <a:spLocks noGrp="1"/>
          </p:cNvSpPr>
          <p:nvPr>
            <p:ph type="sldNum" sz="quarter" idx="15"/>
          </p:nvPr>
        </p:nvSpPr>
        <p:spPr>
          <a:xfrm>
            <a:off x="8129016" y="5734050"/>
            <a:ext cx="609600" cy="521208"/>
          </a:xfrm>
          <a:prstGeom prst="rect">
            <a:avLst/>
          </a:prstGeom>
        </p:spPr>
        <p:txBody>
          <a:bodyPr/>
          <a:lstStyle/>
          <a:p>
            <a:fld id="{B78A7945-575E-4CDB-99DC-3C44E809C41F}" type="slidenum">
              <a:rPr lang="fr-FR" smtClean="0"/>
              <a:t>7</a:t>
            </a:fld>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1124744"/>
          </a:xfrm>
        </p:spPr>
        <p:txBody>
          <a:bodyPr/>
          <a:lstStyle/>
          <a:p>
            <a:pPr algn="ctr"/>
            <a:r>
              <a:rPr lang="ar-MA" b="1" dirty="0">
                <a:solidFill>
                  <a:schemeClr val="tx1"/>
                </a:solidFill>
              </a:rPr>
              <a:t>المراقبة بواسطة جهاز قضائي</a:t>
            </a:r>
            <a:endParaRPr lang="fr-FR" dirty="0">
              <a:solidFill>
                <a:schemeClr val="tx1"/>
              </a:solidFill>
            </a:endParaRPr>
          </a:p>
        </p:txBody>
      </p:sp>
      <p:sp>
        <p:nvSpPr>
          <p:cNvPr id="3" name="Espace réservé du contenu 2"/>
          <p:cNvSpPr>
            <a:spLocks noGrp="1"/>
          </p:cNvSpPr>
          <p:nvPr>
            <p:ph sz="quarter" idx="1"/>
          </p:nvPr>
        </p:nvSpPr>
        <p:spPr/>
        <p:txBody>
          <a:bodyPr>
            <a:normAutofit/>
          </a:bodyPr>
          <a:lstStyle/>
          <a:p>
            <a:pPr algn="r"/>
            <a:r>
              <a:rPr lang="ar-MA" sz="3200" dirty="0"/>
              <a:t>خلاف المراقبة السياسية التي يعهد </a:t>
            </a:r>
            <a:r>
              <a:rPr lang="ar-MA" sz="3200" dirty="0" err="1"/>
              <a:t>بها</a:t>
            </a:r>
            <a:r>
              <a:rPr lang="ar-MA" sz="3200" dirty="0"/>
              <a:t> إلى جهاز سياسي، فإن المراقبة القضائية تخول لمحكمة أي لجهاز قضائي، وهذه المراقبة تأخذ </a:t>
            </a:r>
            <a:r>
              <a:rPr lang="ar-MA" sz="3200" dirty="0" err="1"/>
              <a:t>شكلين </a:t>
            </a:r>
            <a:r>
              <a:rPr lang="ar-MA" sz="3200" dirty="0"/>
              <a:t>: المراقبة عن طريق الدفع والمراقبة عن طريق الدعوى.</a:t>
            </a:r>
            <a:endParaRPr lang="fr-FR" sz="3200" dirty="0"/>
          </a:p>
        </p:txBody>
      </p:sp>
      <p:sp>
        <p:nvSpPr>
          <p:cNvPr id="4" name="Espace réservé du numéro de diapositive 3"/>
          <p:cNvSpPr>
            <a:spLocks noGrp="1"/>
          </p:cNvSpPr>
          <p:nvPr>
            <p:ph type="sldNum" sz="quarter" idx="15"/>
          </p:nvPr>
        </p:nvSpPr>
        <p:spPr>
          <a:xfrm>
            <a:off x="8129016" y="5734050"/>
            <a:ext cx="609600" cy="521208"/>
          </a:xfrm>
          <a:prstGeom prst="rect">
            <a:avLst/>
          </a:prstGeom>
        </p:spPr>
        <p:txBody>
          <a:bodyPr/>
          <a:lstStyle/>
          <a:p>
            <a:fld id="{B78A7945-575E-4CDB-99DC-3C44E809C41F}" type="slidenum">
              <a:rPr lang="fr-FR" smtClean="0"/>
              <a:t>8</a:t>
            </a:fld>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980728"/>
          </a:xfrm>
        </p:spPr>
        <p:txBody>
          <a:bodyPr/>
          <a:lstStyle/>
          <a:p>
            <a:pPr algn="ctr"/>
            <a:r>
              <a:rPr lang="ar-MA" b="1" dirty="0">
                <a:solidFill>
                  <a:schemeClr val="tx1"/>
                </a:solidFill>
              </a:rPr>
              <a:t>المراقبة بطريقة الدعوى </a:t>
            </a:r>
            <a:endParaRPr lang="fr-FR" b="1" dirty="0">
              <a:solidFill>
                <a:schemeClr val="tx1"/>
              </a:solidFill>
            </a:endParaRPr>
          </a:p>
        </p:txBody>
      </p:sp>
      <p:sp>
        <p:nvSpPr>
          <p:cNvPr id="3" name="Espace réservé du contenu 2"/>
          <p:cNvSpPr>
            <a:spLocks noGrp="1"/>
          </p:cNvSpPr>
          <p:nvPr>
            <p:ph sz="quarter" idx="1"/>
          </p:nvPr>
        </p:nvSpPr>
        <p:spPr>
          <a:xfrm>
            <a:off x="457200" y="1412776"/>
            <a:ext cx="7467600" cy="5061176"/>
          </a:xfrm>
        </p:spPr>
        <p:txBody>
          <a:bodyPr>
            <a:normAutofit/>
          </a:bodyPr>
          <a:lstStyle/>
          <a:p>
            <a:pPr algn="r" rtl="1"/>
            <a:r>
              <a:rPr lang="ar-MA" dirty="0"/>
              <a:t>إن حرص بعض الأنظمة على عدم خرق المشرع العادي للدستور، وتطلعها لحماية الحريات الفردية أو احترام الاختصاصات بين أجهزة الدولة قد جعلها تضمن دساتيرها النص على تشكيل محكمة دستورية خاصة أو تخويل محكمتها العليا مراقبة دستورية القوانين وكفالة احترام الدستور باستقلال تام عن السلطتين التشريعية والتنفيذية.</a:t>
            </a:r>
            <a:endParaRPr lang="fr-FR" dirty="0"/>
          </a:p>
          <a:p>
            <a:pPr algn="r" rtl="1"/>
            <a:r>
              <a:rPr lang="ar-MA" dirty="0"/>
              <a:t>	وهذه المحكمة الدستورية تختص بمراقبة دستورية القوانين المحالة عليها بدعوى غايتها المباشرة والوحيدة النظر في دستورية القانون وإلغاؤه في حالة خرقه للدستور.</a:t>
            </a:r>
            <a:endParaRPr lang="fr-FR" dirty="0"/>
          </a:p>
          <a:p>
            <a:pPr algn="r"/>
            <a:r>
              <a:rPr lang="ar-MA" dirty="0"/>
              <a:t>	ولأنها تتم بواسطة دعوى مباشرة، ولأن هدفها إلغاء قانون مخالف للدستور؛ ولأن إعلان القاضي عن هذا الإلغاء يؤدي إلى إقبار القانون غير الدستوري واعتبار كأنه لم يكن في النظام القانوني؛ فإن هذه الطريقة في المراقبة القضائية تدعى الرقابة بطريقة الدعوى أو رقابة الإلغاء.</a:t>
            </a:r>
            <a:endParaRPr lang="fr-FR" dirty="0"/>
          </a:p>
        </p:txBody>
      </p:sp>
      <p:sp>
        <p:nvSpPr>
          <p:cNvPr id="4" name="Espace réservé du numéro de diapositive 3"/>
          <p:cNvSpPr>
            <a:spLocks noGrp="1"/>
          </p:cNvSpPr>
          <p:nvPr>
            <p:ph type="sldNum" sz="quarter" idx="15"/>
          </p:nvPr>
        </p:nvSpPr>
        <p:spPr>
          <a:xfrm>
            <a:off x="8129016" y="5734050"/>
            <a:ext cx="609600" cy="521208"/>
          </a:xfrm>
          <a:prstGeom prst="rect">
            <a:avLst/>
          </a:prstGeom>
        </p:spPr>
        <p:txBody>
          <a:bodyPr/>
          <a:lstStyle/>
          <a:p>
            <a:fld id="{B78A7945-575E-4CDB-99DC-3C44E809C41F}" type="slidenum">
              <a:rPr lang="fr-FR" smtClean="0"/>
              <a:t>9</a:t>
            </a:fld>
            <a:endParaRPr lang="fr-F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1209</Words>
  <Application>Microsoft Office PowerPoint</Application>
  <PresentationFormat>Affichage à l'écran (4:3)</PresentationFormat>
  <Paragraphs>57</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Oriel</vt:lpstr>
      <vt:lpstr>مراقبة دستورية القوانين </vt:lpstr>
      <vt:lpstr>معنى مراقبة الدستورية ووجودها في الدساتير الصلبة المدونة دون المرنة</vt:lpstr>
      <vt:lpstr> الحالات العملية لمراقبة الدستورية</vt:lpstr>
      <vt:lpstr>طرق المراقبة الدستورية</vt:lpstr>
      <vt:lpstr>مراقبة الدستورية بواسطة جهاز سياسي : (المجلس الدستوري بفرنسا)</vt:lpstr>
      <vt:lpstr>مراقبة مطابقة السلطة التنفيذية للدستور </vt:lpstr>
      <vt:lpstr>مراقبة احترام أعمال السلطة التشريعية</vt:lpstr>
      <vt:lpstr>المراقبة بواسطة جهاز قضائي</vt:lpstr>
      <vt:lpstr>المراقبة بطريقة الدعوى </vt:lpstr>
      <vt:lpstr>المراقبة بطريقة الدفع، النموذج الأمريكي </vt:lpstr>
      <vt:lpstr>المراقبة بواسطة جهاز قضائي – سياسي (حالة المغرب) </vt:lpstr>
      <vt:lpstr>1-على مستوى الهيكلة : </vt:lpstr>
      <vt:lpstr>على مستوى الاختصاصات: </vt:lpstr>
      <vt:lpstr>على مستوى الاحالة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مراقبة دستورية القوانين </dc:title>
  <dc:creator>pc</dc:creator>
  <cp:lastModifiedBy>pc</cp:lastModifiedBy>
  <cp:revision>1</cp:revision>
  <dcterms:created xsi:type="dcterms:W3CDTF">2020-03-20T00:57:29Z</dcterms:created>
  <dcterms:modified xsi:type="dcterms:W3CDTF">2020-03-20T01:00:29Z</dcterms:modified>
</cp:coreProperties>
</file>